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76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9" r:id="rId12"/>
    <p:sldId id="264" r:id="rId13"/>
    <p:sldId id="268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4" r:id="rId22"/>
    <p:sldId id="273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3C7CB-992D-4D61-9635-87AC8E9E112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0BAFB-DDF2-4312-ABB7-9A62F6216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D69C-9C0B-42B0-A1C1-2BFBAC799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092F4-2BD8-4353-B8CC-C33565820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4384-B8AF-4575-A66B-E97531B0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107B93-1AD3-49E0-A825-D33918E4258D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52C3-2A76-4360-A591-3BAC897C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40E8-8B4C-448D-850F-6EC8484D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3220-DB88-498E-9DEF-D845E3A3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D0029-DC80-44BB-B18C-E62A2586B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1DA2F-1832-4DD2-A886-17AC5667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F69D2-6433-4757-92C7-19415B963E83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64431-4E6F-487C-AFD9-6CEA7F4F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EAACC-5C0B-45E2-8367-E0CCE91D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7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6CC54-AA7D-491E-889C-E5F00CF9C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C29F0-F1F9-4936-A5AD-6732807C9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5C6E-0D0C-4B95-8B85-B6D8E06B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809D3A-4A06-4332-9557-50D8385C0B0F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8E47-1DFC-4247-87E2-9D4F2062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8449-83A4-4A38-B0FA-E42FFDB7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5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8170-2FFA-4E07-A26A-085EBC52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7A58C-0110-4739-B783-AE350EF452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8513-D2C6-4607-A0B0-E1200FAB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FD195-24A3-433B-B3A7-8C400B93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94577-0E79-42A1-B29A-9695C70A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BEDE-0845-4D35-BF91-2FE1D676792B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2E245-078F-44C5-8295-5760018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D1931-E830-4CE1-9210-212FF05E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72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2E74-B942-4245-93C5-9FA38633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F3DC-2043-4B04-8BA9-9374EEE2E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F5DA1-BE58-4C04-808A-A617C0B5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BE4E-C344-4E8B-B492-AF2ED6BBB221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FFC1-8154-4B58-AA05-7C1FEA1F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98B63-2075-4049-8C65-86596D7F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4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7A5A-AE97-40D8-BCFC-0D94CA95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72B71-F76A-43D2-8C07-EE68703F6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4CE6-6E56-4016-87FA-FEE0BD73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9CB08-D4B0-41AE-9C13-0A42098BFF9F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4D714-77C5-4150-AFD8-96419EAF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525D9-9A78-4095-9A53-90275FF1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9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5272-B6D6-4776-994A-08BD9F22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11E8-D394-419D-A954-CF51D6714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ADF73-684D-4D79-A6B8-2FFFB445F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AFE3E-8944-4F8C-952D-3A6B63AE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C46D-AF64-4BB9-B030-84608AE20A76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2D91A-DC68-4ED1-AF9C-65AA30F7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25753-D221-4C34-B995-B9E672CA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5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7660-A224-437A-96E3-190D1B2A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8EB31-8E5E-409E-85D8-421F40789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78838-4712-40EB-9C0B-882DCEDB3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67651-D227-432A-B412-A179AA1A2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869A8-3680-4F33-9762-E52B9923B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432BE-4E1C-495D-8AEC-90C40B8F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53BF-3A06-4118-9C77-EC5378D2E55A}" type="datetime1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76982-1343-458F-8A50-7CF06A6E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351CC-894E-4042-A5EF-000C8CF6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10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80D5-B655-428C-AA68-42EF1BF4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6BAEE-B0E0-43D4-BC1A-7985E0FF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427A-94B4-466D-B446-F2D892277C3F}" type="datetime1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13E73-BA7C-477E-A086-81FF1F0C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99D94-9AF1-440D-88AF-E4AB10B5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8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C787F-2517-4F64-B380-4315B665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2A4D-6B2F-4C58-9EBF-B68EA48CADE4}" type="datetime1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6F443-DC73-40CF-89A7-F18DCCC9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2D82A-2724-4DF0-AEA1-DEF13831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8253-9A80-4E5E-B9C3-458BA018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2A39-938F-466D-8895-BDAF494F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E31B3-FAC2-45DB-9BB1-AF1B2A65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329E4-6774-429B-B9C2-62BC654DC235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FAEAA-1905-419A-B7BD-16D13AC0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34E0A-8586-4718-9547-189A2D87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70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CB8A-949F-4F5C-831B-5D67AD70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901B-2B28-468E-8ACF-9A31E37F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EDA93-CF9B-4443-9B68-AABA87E7B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A6D40-D30B-4895-A4DD-E8457418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3175-EE50-40B0-867F-37D27F570C0F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37683-7739-4DC0-9ECA-11574B9D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2994A-B251-47AF-8B8B-035BD4A6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5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99E6-F5F1-4F01-B4F5-CF0732B5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A14FCE-A351-49BE-85A4-3F84D2213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BBB18-9B1E-4590-8B74-51C878440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7E85A-6B7C-4595-80F3-5B4BBBEE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9347-17C6-4E62-A914-0B4984CB2F37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DB71D-93E5-46BA-B5E8-F7BEE909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B9AD0-21C9-40BE-A66A-3304512F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5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E40-CA6F-44E7-BA8D-1827147C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11537-C8D1-427D-9EB0-29B0B619F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C6C6-ED4E-43E8-A44D-E73FC996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4F72-187E-41AB-918F-E53654B2665A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27D3-5EC7-462F-A8B9-4536A66D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2978F-00BB-4657-B683-66278E79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1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A38BF-5AC8-4BCE-91B0-88189760F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1E41C-A30E-4B04-95FC-04F7DE0BB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5DFA-FFD0-4B5C-9964-B8E71E0C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C6BE-6909-46FA-A47E-BF18055110E5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7C989-789C-4012-A5DE-611F8343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D6843-59EA-4297-8EA7-D8F628AA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6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B90B-37A2-4F6A-A0CA-0DF76D09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DC12A-C03C-49EA-AC0D-6FD9B6AA3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8DD7-81DA-4DD4-86FE-4CDCFAC0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A8D6E5-34B9-4316-937E-B37DDE9AA2E1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47360-95E1-4290-B9A7-1E684DF0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15EB-0BC0-454D-9421-2E7F4C143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3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3EF4-ABD7-4A90-9516-DC883B4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11D0E-F29C-41B5-A2F8-4A52B1AB9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662D9-B436-405F-8FBD-A567E8960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998A-1199-4073-8B91-04EBDDE5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1D2B5-AD20-407C-B4EE-F047DF5696A4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C7B92-B9A7-4E93-8A66-E3D25ED2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A620D-18CB-405E-8B2F-7E7F1293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8573-822C-4641-AEA7-9F31278D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60418-51BD-4766-891B-F635427EC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D576-5FBB-4D66-A074-172629BF7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6DF258-A475-4CC1-BF7D-20F9C330A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99715-724E-464D-B78F-CE5034F73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5388AE-4D84-4760-8596-9E19ECB9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5C829-CDC5-4368-9A39-36A4B61E7B83}" type="datetime1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E9B7A-D6CB-4A92-B160-D2C49E2F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417C77-C59C-40A9-9616-5AE60BF9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A974-6F2C-45A2-8A70-2EF2CCBD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B54C8-1388-4B24-ABFA-244C6C577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5A358D-8C47-4280-B7C2-F4E9169A3062}" type="datetime1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FC7F0-07FE-4CA7-BE19-E55E38F3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BEE0-741C-48EB-98A3-266A2DE7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8EC5A-4AFB-4582-AA9F-A037CEC2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3144FE-A564-4416-9288-47864628A4AC}" type="datetime1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70FE1-6D6F-4221-A68C-BF60A84D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518C-F5CA-47B8-ACE2-A0FA0CE0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3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A815-89D1-4A7F-AE21-62FA4ADD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4024-CBE4-4686-BBAD-863F4915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AD929-036F-4118-9D80-65CB9BE00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F36B6-EBB4-4BA1-AFE2-5AEB77B3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B091CC-C525-42D7-B05D-4C0CC45C78C3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7950D-A7FC-45B9-89D5-40C348B0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00E44-F346-40D2-9D3D-7D80C6BD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0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0FFD-A5FB-4392-A348-1D30D2C0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20C48-DBF3-4F41-A8D5-942E7F848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73FDF-9FE6-446A-A636-131D766F3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DAA04-E80F-483D-8DE6-876790BBAA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81B489-440D-4A02-84AB-3D3038C0871C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B306D-EF3A-467E-88ED-88E59609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C2BE2-C7D2-4FDA-9094-611AB905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1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EBD4E-052B-4379-A91A-B03BF828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8B366-F8BB-4804-A26B-DEE8D0281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9E695-483A-4FB6-8208-A7249021A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EA462-1307-4822-A42E-D577C888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E8805-7B80-4047-AA61-5C823A67D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A3824-D91F-4E2F-B83B-63902ADCF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831C-1755-459D-98A5-8A82C8865437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A1DD-2E3E-4197-A30E-02447119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0D728-F600-4F78-918E-BD6517C2E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3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ovie theater screen chicago">
            <a:extLst>
              <a:ext uri="{FF2B5EF4-FFF2-40B4-BE49-F238E27FC236}">
                <a16:creationId xmlns:a16="http://schemas.microsoft.com/office/drawing/2014/main" id="{17064E26-EE4F-41B3-986C-39E425849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 r="11238"/>
          <a:stretch/>
        </p:blipFill>
        <p:spPr bwMode="auto">
          <a:xfrm>
            <a:off x="0" y="0"/>
            <a:ext cx="12192000" cy="680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F0D36-5FB2-4432-9E8A-75A043809218}"/>
              </a:ext>
            </a:extLst>
          </p:cNvPr>
          <p:cNvSpPr/>
          <p:nvPr/>
        </p:nvSpPr>
        <p:spPr>
          <a:xfrm>
            <a:off x="3755904" y="1330694"/>
            <a:ext cx="46801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Broadway" panose="04040905080B02020502" pitchFamily="82" charset="0"/>
              </a:rPr>
              <a:t>MOVIE TIME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4E0AC7-7AD3-419C-B4A3-671288D59D0C}"/>
              </a:ext>
            </a:extLst>
          </p:cNvPr>
          <p:cNvSpPr/>
          <p:nvPr/>
        </p:nvSpPr>
        <p:spPr>
          <a:xfrm>
            <a:off x="2051900" y="2351691"/>
            <a:ext cx="83835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Featuring an Exploration of Movie Data Over Time </a:t>
            </a:r>
            <a:b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with Bonus Content</a:t>
            </a:r>
          </a:p>
        </p:txBody>
      </p:sp>
    </p:spTree>
    <p:extLst>
      <p:ext uri="{BB962C8B-B14F-4D97-AF65-F5344CB8AC3E}">
        <p14:creationId xmlns:p14="http://schemas.microsoft.com/office/powerpoint/2010/main" val="235126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B7B330-7FD5-4BB5-8799-24461B9C4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978957"/>
            <a:ext cx="6104508" cy="5069148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3E3B64-C997-447A-BCCF-62A730D0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9922C-EDB3-4CF7-BC2F-E1F3975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Budget v. Runtime</a:t>
            </a:r>
          </a:p>
        </p:txBody>
      </p:sp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37B5F18C-E649-496A-B98C-95C22DCA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1" y="1445412"/>
            <a:ext cx="5313933" cy="41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7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5F5D917-F11C-4E31-B002-612073084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98" y="1690688"/>
            <a:ext cx="4252404" cy="451480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AFA9E32-F9F4-444C-890E-3269DE5C01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1690688"/>
            <a:ext cx="5540406" cy="4802187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3660C4-B70C-4083-B4C2-E29B9FD6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EB7FD7-2970-4D95-BC10-C81CC1534A2A}"/>
              </a:ext>
            </a:extLst>
          </p:cNvPr>
          <p:cNvSpPr txBox="1">
            <a:spLocks/>
          </p:cNvSpPr>
          <p:nvPr/>
        </p:nvSpPr>
        <p:spPr>
          <a:xfrm>
            <a:off x="119406" y="245787"/>
            <a:ext cx="11953187" cy="61264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GENRE ANALYSIS</a:t>
            </a:r>
          </a:p>
        </p:txBody>
      </p:sp>
    </p:spTree>
    <p:extLst>
      <p:ext uri="{BB962C8B-B14F-4D97-AF65-F5344CB8AC3E}">
        <p14:creationId xmlns:p14="http://schemas.microsoft.com/office/powerpoint/2010/main" val="389605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C1173C-E80C-4BE1-8E84-9D7FBC45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3076"/>
            <a:ext cx="10515600" cy="4607510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LANGUAGE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BED32-AB7E-4D4F-95B0-EC9AF68CC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5747F3-434A-4FB9-8F26-5BB40DA7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CBFCEF-1D0A-4A24-BA2C-F0CA964A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Language Frequency in Movies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8A398B-6012-4ADA-8E14-A0CA8B0E58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1" y="878889"/>
            <a:ext cx="10306975" cy="5592931"/>
          </a:xfrm>
        </p:spPr>
      </p:pic>
    </p:spTree>
    <p:extLst>
      <p:ext uri="{BB962C8B-B14F-4D97-AF65-F5344CB8AC3E}">
        <p14:creationId xmlns:p14="http://schemas.microsoft.com/office/powerpoint/2010/main" val="7629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4AAC32-7E7D-4EDE-A36A-CFF094C7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1ECFA6-9F26-404E-B993-0D79F74D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Non-English Languages Used in Movies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DF7781-6F5E-41CD-9818-CD002C229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78" y="1198485"/>
            <a:ext cx="10271464" cy="5458116"/>
          </a:xfrm>
        </p:spPr>
      </p:pic>
    </p:spTree>
    <p:extLst>
      <p:ext uri="{BB962C8B-B14F-4D97-AF65-F5344CB8AC3E}">
        <p14:creationId xmlns:p14="http://schemas.microsoft.com/office/powerpoint/2010/main" val="143721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6963164-5FF2-44E5-909A-4A597AFA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92182-7D52-48CC-A3BB-B0CDDB77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Number of Languages Used in Movies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043650-33A8-4A96-BF65-5510D23B8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24" y="1207364"/>
            <a:ext cx="9117367" cy="5514112"/>
          </a:xfrm>
        </p:spPr>
      </p:pic>
    </p:spTree>
    <p:extLst>
      <p:ext uri="{BB962C8B-B14F-4D97-AF65-F5344CB8AC3E}">
        <p14:creationId xmlns:p14="http://schemas.microsoft.com/office/powerpoint/2010/main" val="255967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2D8A-A8D2-470C-B088-15A06810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178BA-7AC4-4315-9B29-3E8E2D13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Countries Producing Movies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997716-3FE3-4CB0-89F4-97686B6B7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96" y="1287262"/>
            <a:ext cx="7759083" cy="5434213"/>
          </a:xfrm>
        </p:spPr>
      </p:pic>
    </p:spTree>
    <p:extLst>
      <p:ext uri="{BB962C8B-B14F-4D97-AF65-F5344CB8AC3E}">
        <p14:creationId xmlns:p14="http://schemas.microsoft.com/office/powerpoint/2010/main" val="153047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155C-078A-4688-804C-DC0F3DA6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71B179-CBBF-435F-8B59-FD78E19E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Number of Movies v. Number of Writers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BF2EFB-5B56-40C7-A567-FD702EA6A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28" y="1154098"/>
            <a:ext cx="7226423" cy="5317724"/>
          </a:xfrm>
        </p:spPr>
      </p:pic>
    </p:spTree>
    <p:extLst>
      <p:ext uri="{BB962C8B-B14F-4D97-AF65-F5344CB8AC3E}">
        <p14:creationId xmlns:p14="http://schemas.microsoft.com/office/powerpoint/2010/main" val="1426551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F9F47-1B34-486C-AFDA-D57989FE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B0B54A-D364-4351-A8F7-9C219D76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Oscar Winners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1A6314-7538-4745-9D4F-47B740D4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2" y="1145219"/>
            <a:ext cx="10546671" cy="5576256"/>
          </a:xfrm>
        </p:spPr>
      </p:pic>
    </p:spTree>
    <p:extLst>
      <p:ext uri="{BB962C8B-B14F-4D97-AF65-F5344CB8AC3E}">
        <p14:creationId xmlns:p14="http://schemas.microsoft.com/office/powerpoint/2010/main" val="269393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1BF716-77CF-4FE0-ABB6-BD6A4D51A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8" y="1825625"/>
            <a:ext cx="4980404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9E9874-3333-4DEF-8042-22BD4DDB2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98" y="1825625"/>
            <a:ext cx="4980404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EEEB89-526C-4565-B4B0-48D92695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702600-EA5C-45C0-AF66-018C01D0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Language Frequency</a:t>
            </a:r>
          </a:p>
        </p:txBody>
      </p:sp>
    </p:spTree>
    <p:extLst>
      <p:ext uri="{BB962C8B-B14F-4D97-AF65-F5344CB8AC3E}">
        <p14:creationId xmlns:p14="http://schemas.microsoft.com/office/powerpoint/2010/main" val="346929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1B1112-AD78-4136-B65D-5B702DD86D34}"/>
              </a:ext>
            </a:extLst>
          </p:cNvPr>
          <p:cNvGrpSpPr/>
          <p:nvPr/>
        </p:nvGrpSpPr>
        <p:grpSpPr>
          <a:xfrm>
            <a:off x="739218" y="1965546"/>
            <a:ext cx="10614582" cy="3435956"/>
            <a:chOff x="2298575" y="1785478"/>
            <a:chExt cx="7519389" cy="3055072"/>
          </a:xfrm>
          <a:solidFill>
            <a:srgbClr val="C00000"/>
          </a:solidFill>
        </p:grpSpPr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807DB4C7-B84E-46E1-93EC-D3E736704278}"/>
                </a:ext>
              </a:extLst>
            </p:cNvPr>
            <p:cNvSpPr/>
            <p:nvPr/>
          </p:nvSpPr>
          <p:spPr>
            <a:xfrm>
              <a:off x="2374035" y="2656643"/>
              <a:ext cx="1950315" cy="2183907"/>
            </a:xfrm>
            <a:prstGeom prst="snip2Diag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+mj-lt"/>
                </a:rPr>
                <a:t>How has movie revenue and popularity changed over time?</a:t>
              </a:r>
            </a:p>
          </p:txBody>
        </p:sp>
        <p:sp>
          <p:nvSpPr>
            <p:cNvPr id="10" name="Rectangle: Diagonal Corners Snipped 9">
              <a:extLst>
                <a:ext uri="{FF2B5EF4-FFF2-40B4-BE49-F238E27FC236}">
                  <a16:creationId xmlns:a16="http://schemas.microsoft.com/office/drawing/2014/main" id="{769E07CA-24EE-4961-8812-0C1668FE9F7C}"/>
                </a:ext>
              </a:extLst>
            </p:cNvPr>
            <p:cNvSpPr/>
            <p:nvPr/>
          </p:nvSpPr>
          <p:spPr>
            <a:xfrm>
              <a:off x="5165324" y="2656643"/>
              <a:ext cx="1864126" cy="2183906"/>
            </a:xfrm>
            <a:prstGeom prst="snip2Diag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+mj-lt"/>
                </a:rPr>
                <a:t>Where are movies produced?  What languages are used in the movies?</a:t>
              </a:r>
            </a:p>
          </p:txBody>
        </p:sp>
        <p:sp>
          <p:nvSpPr>
            <p:cNvPr id="11" name="Rectangle: Diagonal Corners Snipped 10">
              <a:extLst>
                <a:ext uri="{FF2B5EF4-FFF2-40B4-BE49-F238E27FC236}">
                  <a16:creationId xmlns:a16="http://schemas.microsoft.com/office/drawing/2014/main" id="{7B28083B-7487-47EC-BA16-483CDB25E0AC}"/>
                </a:ext>
              </a:extLst>
            </p:cNvPr>
            <p:cNvSpPr/>
            <p:nvPr/>
          </p:nvSpPr>
          <p:spPr>
            <a:xfrm>
              <a:off x="7723573" y="2656643"/>
              <a:ext cx="2094391" cy="2183907"/>
            </a:xfrm>
            <a:prstGeom prst="snip2Diag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+mj-lt"/>
                </a:rPr>
                <a:t>Can data be displayed non-numerically?  When and why?</a:t>
              </a:r>
            </a:p>
          </p:txBody>
        </p:sp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18CC6312-3A91-4BD2-A135-0752A62D1168}"/>
                </a:ext>
              </a:extLst>
            </p:cNvPr>
            <p:cNvSpPr/>
            <p:nvPr/>
          </p:nvSpPr>
          <p:spPr>
            <a:xfrm>
              <a:off x="2298575" y="1785478"/>
              <a:ext cx="914400" cy="612648"/>
            </a:xfrm>
            <a:prstGeom prst="wedgeRectCallo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7" name="Speech Bubble: Rectangle 16">
              <a:extLst>
                <a:ext uri="{FF2B5EF4-FFF2-40B4-BE49-F238E27FC236}">
                  <a16:creationId xmlns:a16="http://schemas.microsoft.com/office/drawing/2014/main" id="{DF66C2FA-2F2D-4EC5-8A72-5CC06835A74E}"/>
                </a:ext>
              </a:extLst>
            </p:cNvPr>
            <p:cNvSpPr/>
            <p:nvPr/>
          </p:nvSpPr>
          <p:spPr>
            <a:xfrm>
              <a:off x="5165324" y="1785478"/>
              <a:ext cx="914400" cy="612648"/>
            </a:xfrm>
            <a:prstGeom prst="wedgeRectCallo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8" name="Speech Bubble: Rectangle 17">
              <a:extLst>
                <a:ext uri="{FF2B5EF4-FFF2-40B4-BE49-F238E27FC236}">
                  <a16:creationId xmlns:a16="http://schemas.microsoft.com/office/drawing/2014/main" id="{67081521-4F15-46E5-981A-FA780614EFAE}"/>
                </a:ext>
              </a:extLst>
            </p:cNvPr>
            <p:cNvSpPr/>
            <p:nvPr/>
          </p:nvSpPr>
          <p:spPr>
            <a:xfrm>
              <a:off x="7723573" y="1785478"/>
              <a:ext cx="914400" cy="612648"/>
            </a:xfrm>
            <a:prstGeom prst="wedgeRectCallo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06C2B2A-50AA-4245-8528-A940866E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C051FF-2C13-445E-8244-C0C239BD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Movie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4121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D8674-9D5C-46D2-A0C0-F7D79F5EC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68" y="1240838"/>
            <a:ext cx="6560597" cy="529807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3C1FF-96E6-404C-BA84-828512F8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EBC9D6-647B-465F-8AC7-7D268422D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Country Frequency</a:t>
            </a:r>
          </a:p>
        </p:txBody>
      </p:sp>
    </p:spTree>
    <p:extLst>
      <p:ext uri="{BB962C8B-B14F-4D97-AF65-F5344CB8AC3E}">
        <p14:creationId xmlns:p14="http://schemas.microsoft.com/office/powerpoint/2010/main" val="406418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D85508-9123-460A-907B-24AA64F7D4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5" y="994299"/>
            <a:ext cx="5060272" cy="518266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039C-7727-4828-96CE-CE8F497F07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57" y="790113"/>
            <a:ext cx="4894760" cy="538685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1BA4A-F5AB-4D2A-850F-98E21DFD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0A3CB7-ABCF-4262-9A3C-C000B550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Genre and Title Frequency</a:t>
            </a:r>
          </a:p>
        </p:txBody>
      </p:sp>
    </p:spTree>
    <p:extLst>
      <p:ext uri="{BB962C8B-B14F-4D97-AF65-F5344CB8AC3E}">
        <p14:creationId xmlns:p14="http://schemas.microsoft.com/office/powerpoint/2010/main" val="55363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67B38-A17D-48A7-81A3-06AA8CC1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ABDCEF-6BC7-4861-8173-659CA3B1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Three Takeaways</a:t>
            </a:r>
          </a:p>
        </p:txBody>
      </p:sp>
    </p:spTree>
    <p:extLst>
      <p:ext uri="{BB962C8B-B14F-4D97-AF65-F5344CB8AC3E}">
        <p14:creationId xmlns:p14="http://schemas.microsoft.com/office/powerpoint/2010/main" val="34547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16B-79A6-43E5-A387-5CDE8484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06" y="1131400"/>
            <a:ext cx="10515600" cy="4261281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REVENUE AND BUDGET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E5E55-CE12-4368-8297-4E8D680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3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62C54C-44C9-4E15-A25C-6B5FBE5C9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1" y="1290831"/>
            <a:ext cx="9845336" cy="517378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468F15-754C-4D0D-9399-13CDEEF3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381BA7-9BDD-4792-8E0B-4387859B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$ Revenue per Decade</a:t>
            </a:r>
          </a:p>
        </p:txBody>
      </p:sp>
    </p:spTree>
    <p:extLst>
      <p:ext uri="{BB962C8B-B14F-4D97-AF65-F5344CB8AC3E}">
        <p14:creationId xmlns:p14="http://schemas.microsoft.com/office/powerpoint/2010/main" val="70499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260888-816A-4BEC-896D-B3BEE6E39908}"/>
              </a:ext>
            </a:extLst>
          </p:cNvPr>
          <p:cNvSpPr/>
          <p:nvPr/>
        </p:nvSpPr>
        <p:spPr>
          <a:xfrm>
            <a:off x="9697398" y="1570749"/>
            <a:ext cx="2265365" cy="444976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4C92B-97E4-4674-8EB5-99CD5F255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1" y="983281"/>
            <a:ext cx="9424103" cy="582755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6AE863-BC45-4E6C-BC42-2D8981A9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4AFD1D-B2DB-4823-92C7-52EA0F82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Global Movie Analysis (1919 – 2018)</a:t>
            </a:r>
          </a:p>
        </p:txBody>
      </p:sp>
      <p:pic>
        <p:nvPicPr>
          <p:cNvPr id="3074" name="Picture 2" descr="Image result for avatar">
            <a:extLst>
              <a:ext uri="{FF2B5EF4-FFF2-40B4-BE49-F238E27FC236}">
                <a16:creationId xmlns:a16="http://schemas.microsoft.com/office/drawing/2014/main" id="{7EB277BD-067C-4B70-A367-00838F6AD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27" y="2124591"/>
            <a:ext cx="914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itanic">
            <a:extLst>
              <a:ext uri="{FF2B5EF4-FFF2-40B4-BE49-F238E27FC236}">
                <a16:creationId xmlns:a16="http://schemas.microsoft.com/office/drawing/2014/main" id="{65515766-5D52-4D1B-8DD7-5B29E51E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670" y="2124591"/>
            <a:ext cx="914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7003A-03A9-4805-BCCD-86FFDFD48695}"/>
              </a:ext>
            </a:extLst>
          </p:cNvPr>
          <p:cNvSpPr/>
          <p:nvPr/>
        </p:nvSpPr>
        <p:spPr>
          <a:xfrm>
            <a:off x="9810939" y="1677853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Blockbuster Hits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8C04E-6400-4039-A0A6-076A0F58B5B9}"/>
              </a:ext>
            </a:extLst>
          </p:cNvPr>
          <p:cNvSpPr/>
          <p:nvPr/>
        </p:nvSpPr>
        <p:spPr>
          <a:xfrm>
            <a:off x="9697400" y="3755279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Blockbuster Misses</a:t>
            </a:r>
          </a:p>
        </p:txBody>
      </p:sp>
      <p:pic>
        <p:nvPicPr>
          <p:cNvPr id="3080" name="Picture 8" descr="Image result for the kid movie">
            <a:extLst>
              <a:ext uri="{FF2B5EF4-FFF2-40B4-BE49-F238E27FC236}">
                <a16:creationId xmlns:a16="http://schemas.microsoft.com/office/drawing/2014/main" id="{739260FE-077A-406F-8DB5-19210F52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717" y="4185829"/>
            <a:ext cx="914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metropolis">
            <a:extLst>
              <a:ext uri="{FF2B5EF4-FFF2-40B4-BE49-F238E27FC236}">
                <a16:creationId xmlns:a16="http://schemas.microsoft.com/office/drawing/2014/main" id="{82726E15-E969-4B89-90F6-D321F9D36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7" y="4185829"/>
            <a:ext cx="914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9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36E84-0ACF-4A67-9B78-9BCAACE6C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9" y="1154097"/>
            <a:ext cx="9179510" cy="496261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92F6-7907-41BE-A015-CB54DED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5A51F0-3CA7-4314-B601-BFBD0731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Budget Over </a:t>
            </a:r>
            <a:r>
              <a:rPr lang="en-US" sz="2400" b="1" dirty="0" err="1">
                <a:solidFill>
                  <a:schemeClr val="bg1"/>
                </a:solidFill>
              </a:rPr>
              <a:t>TIme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DBDC8-35FC-495F-9D35-9E7B11A5D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13" y="1164808"/>
            <a:ext cx="6749704" cy="519154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E48C2-5CD8-468D-9BA7-47BFC433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5D7DD9-64A7-496B-890E-4D7F4DDC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Revenue v. Budget</a:t>
            </a:r>
          </a:p>
        </p:txBody>
      </p:sp>
      <p:pic>
        <p:nvPicPr>
          <p:cNvPr id="1030" name="Picture 6" descr="Image result for the avengers">
            <a:extLst>
              <a:ext uri="{FF2B5EF4-FFF2-40B4-BE49-F238E27FC236}">
                <a16:creationId xmlns:a16="http://schemas.microsoft.com/office/drawing/2014/main" id="{D152EAEC-0B1D-4B21-A01B-93D10C90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0" y="3851446"/>
            <a:ext cx="4526023" cy="25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vatar">
            <a:extLst>
              <a:ext uri="{FF2B5EF4-FFF2-40B4-BE49-F238E27FC236}">
                <a16:creationId xmlns:a16="http://schemas.microsoft.com/office/drawing/2014/main" id="{FD6A043D-1146-4B8D-996C-AFB999AC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0" y="1164808"/>
            <a:ext cx="1791092" cy="268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itanic movie">
            <a:extLst>
              <a:ext uri="{FF2B5EF4-FFF2-40B4-BE49-F238E27FC236}">
                <a16:creationId xmlns:a16="http://schemas.microsoft.com/office/drawing/2014/main" id="{41A0BC60-75BC-48A7-BBD2-99B99E21B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1" r="20591"/>
          <a:stretch/>
        </p:blipFill>
        <p:spPr bwMode="auto">
          <a:xfrm>
            <a:off x="1989056" y="1164808"/>
            <a:ext cx="3044857" cy="268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9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66D7D-B5F0-48A9-8F5F-FF578C038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630" y="1511589"/>
            <a:ext cx="5844620" cy="47397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12473-7494-45C1-BE53-3AE710D4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F93587-2727-476A-98C9-B9067074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Popularity Over Time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FA50297F-47C0-42A0-829E-1E7D2AE5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3" y="1184275"/>
            <a:ext cx="517207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4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3E3B64-C997-447A-BCCF-62A730D0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9922C-EDB3-4CF7-BC2F-E1F3975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Revenue v. Runtime</a:t>
            </a:r>
          </a:p>
        </p:txBody>
      </p:sp>
      <p:pic>
        <p:nvPicPr>
          <p:cNvPr id="17" name="Content Placeholder 16" descr="A flat screen television in a dark room&#10;&#10;Description automatically generated">
            <a:extLst>
              <a:ext uri="{FF2B5EF4-FFF2-40B4-BE49-F238E27FC236}">
                <a16:creationId xmlns:a16="http://schemas.microsoft.com/office/drawing/2014/main" id="{FF44A0E5-63D7-4059-B59B-D6888263A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" y="918400"/>
            <a:ext cx="4998928" cy="2922079"/>
          </a:xfr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4D30C88-168E-4EDA-B8B2-5636CFA3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062498"/>
            <a:ext cx="4592320" cy="258318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302B4A-0AF4-4A7C-A1BB-C83AA203B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2" y="1464079"/>
            <a:ext cx="6557887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70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154</Words>
  <Application>Microsoft Office PowerPoint</Application>
  <PresentationFormat>Widescreen</PresentationFormat>
  <Paragraphs>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Broadway</vt:lpstr>
      <vt:lpstr>Calibri</vt:lpstr>
      <vt:lpstr>Calibri Light</vt:lpstr>
      <vt:lpstr>Century Gothic</vt:lpstr>
      <vt:lpstr>Palatino Linotype</vt:lpstr>
      <vt:lpstr>Office Theme</vt:lpstr>
      <vt:lpstr>Custom Design</vt:lpstr>
      <vt:lpstr>PowerPoint Presentation</vt:lpstr>
      <vt:lpstr>Movie Data Analysis</vt:lpstr>
      <vt:lpstr>REVENUE AND BUDGET ANALYSIS</vt:lpstr>
      <vt:lpstr>Average $ Revenue per Decade</vt:lpstr>
      <vt:lpstr>Global Movie Analysis (1919 – 2018)</vt:lpstr>
      <vt:lpstr>Budget Over TIme</vt:lpstr>
      <vt:lpstr>Revenue v. Budget</vt:lpstr>
      <vt:lpstr>Popularity Over Time</vt:lpstr>
      <vt:lpstr>Revenue v. Runtime</vt:lpstr>
      <vt:lpstr>Budget v. Runtime</vt:lpstr>
      <vt:lpstr>PowerPoint Presentation</vt:lpstr>
      <vt:lpstr>LANGUAGE ANALYSIS</vt:lpstr>
      <vt:lpstr>Language Frequency in Movies</vt:lpstr>
      <vt:lpstr>Top Non-English Languages Used in Movies</vt:lpstr>
      <vt:lpstr>Number of Languages Used in Movies</vt:lpstr>
      <vt:lpstr>Top Countries Producing Movies</vt:lpstr>
      <vt:lpstr>Number of Movies v. Number of Writers</vt:lpstr>
      <vt:lpstr>Top Oscar Winners</vt:lpstr>
      <vt:lpstr>Language Frequency</vt:lpstr>
      <vt:lpstr>Country Frequency</vt:lpstr>
      <vt:lpstr>Genre and Title Frequency</vt:lpstr>
      <vt:lpstr>Three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Suvarna</dc:creator>
  <cp:lastModifiedBy>Varsha Ramamurthy</cp:lastModifiedBy>
  <cp:revision>38</cp:revision>
  <dcterms:created xsi:type="dcterms:W3CDTF">2019-07-04T01:33:20Z</dcterms:created>
  <dcterms:modified xsi:type="dcterms:W3CDTF">2019-07-04T17:17:39Z</dcterms:modified>
</cp:coreProperties>
</file>